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6" r:id="rId2"/>
    <p:sldId id="264" r:id="rId3"/>
    <p:sldId id="287" r:id="rId4"/>
    <p:sldId id="291" r:id="rId5"/>
    <p:sldId id="290" r:id="rId6"/>
    <p:sldId id="265" r:id="rId7"/>
  </p:sldIdLst>
  <p:sldSz cx="19507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0C92"/>
    <a:srgbClr val="292FAF"/>
    <a:srgbClr val="690A7B"/>
    <a:srgbClr val="2C115D"/>
    <a:srgbClr val="253BB9"/>
    <a:srgbClr val="4043D9"/>
    <a:srgbClr val="4768EE"/>
    <a:srgbClr val="7A0C8F"/>
    <a:srgbClr val="1B5A62"/>
    <a:srgbClr val="5D5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294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1795781"/>
            <a:ext cx="1463040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763261"/>
            <a:ext cx="146304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8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7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59840" y="584200"/>
            <a:ext cx="42062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41120" y="584200"/>
            <a:ext cx="123748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1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960" y="2735582"/>
            <a:ext cx="1682496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960" y="7343142"/>
            <a:ext cx="1682496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3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1" y="584201"/>
            <a:ext cx="168249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3662" y="2689861"/>
            <a:ext cx="8252459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3662" y="4008120"/>
            <a:ext cx="825245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75520" y="2689861"/>
            <a:ext cx="8293101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75520" y="4008120"/>
            <a:ext cx="8293101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2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3101" y="1579881"/>
            <a:ext cx="987552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1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93101" y="1579881"/>
            <a:ext cx="987552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584201"/>
            <a:ext cx="168249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2921000"/>
            <a:ext cx="168249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4112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06792-0B7D-4BC9-A4C7-D6A11E2D8F07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61760" y="10170161"/>
            <a:ext cx="65836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7696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9DA580-7C38-41CC-A43B-351A4C420AF9}"/>
              </a:ext>
            </a:extLst>
          </p:cNvPr>
          <p:cNvSpPr txBox="1"/>
          <p:nvPr/>
        </p:nvSpPr>
        <p:spPr>
          <a:xfrm>
            <a:off x="1087329" y="2367803"/>
            <a:ext cx="17332542" cy="1569660"/>
          </a:xfrm>
          <a:prstGeom prst="rect">
            <a:avLst/>
          </a:prstGeom>
          <a:noFill/>
          <a:effectLst>
            <a:glow rad="127000">
              <a:srgbClr val="4043D9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7A0C8F"/>
                  </a:solidFill>
                </a:ln>
                <a:solidFill>
                  <a:schemeClr val="bg1"/>
                </a:solidFill>
                <a:effectLst>
                  <a:glow rad="1905000">
                    <a:srgbClr val="253BB9">
                      <a:alpha val="69000"/>
                    </a:srgbClr>
                  </a:glow>
                </a:effectLst>
                <a:latin typeface="Pix Type" pitchFamily="50" charset="0"/>
              </a:rPr>
              <a:t>COOL ENOUGH 2 CODE?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FAB83-7042-4E2B-AFF0-549C74112EA5}"/>
              </a:ext>
            </a:extLst>
          </p:cNvPr>
          <p:cNvSpPr txBox="1"/>
          <p:nvPr/>
        </p:nvSpPr>
        <p:spPr>
          <a:xfrm>
            <a:off x="793845" y="5220184"/>
            <a:ext cx="17919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690A7B"/>
                  </a:solidFill>
                </a:ln>
                <a:solidFill>
                  <a:schemeClr val="bg1"/>
                </a:solidFill>
              </a:rPr>
              <a:t>Error Handling in Python</a:t>
            </a:r>
          </a:p>
        </p:txBody>
      </p:sp>
    </p:spTree>
    <p:extLst>
      <p:ext uri="{BB962C8B-B14F-4D97-AF65-F5344CB8AC3E}">
        <p14:creationId xmlns:p14="http://schemas.microsoft.com/office/powerpoint/2010/main" val="105867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What is an exception?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An exception is an error that occurs that the program cannot handle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Common examples are things outside the program’s control, like disk access, memory limits, network issues, etc.</a:t>
            </a:r>
            <a:endParaRPr lang="en-US" sz="8800" dirty="0"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81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The Try-Catch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1959430"/>
            <a:ext cx="14978743" cy="7001690"/>
          </a:xfrm>
          <a:prstGeom prst="rect">
            <a:avLst/>
          </a:prstGeom>
          <a:noFill/>
        </p:spPr>
        <p:txBody>
          <a:bodyPr wrap="square" rtlCol="0">
            <a:normAutofit fontScale="62500" lnSpcReduction="20000"/>
          </a:bodyPr>
          <a:lstStyle/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8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try:</a:t>
            </a:r>
          </a:p>
          <a:p>
            <a:r>
              <a:rPr lang="en-US" sz="8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	#always runs</a:t>
            </a:r>
          </a:p>
          <a:p>
            <a:r>
              <a:rPr lang="en-US" sz="8800" b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except:</a:t>
            </a:r>
            <a:endParaRPr lang="en-US" sz="88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8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#runs on exception</a:t>
            </a:r>
          </a:p>
          <a:p>
            <a:r>
              <a:rPr lang="en-US" sz="8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else: </a:t>
            </a:r>
          </a:p>
          <a:p>
            <a:r>
              <a:rPr lang="en-US" sz="8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	#runs when no exception (optional)</a:t>
            </a:r>
          </a:p>
          <a:p>
            <a:r>
              <a:rPr lang="en-US" sz="8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finally:</a:t>
            </a:r>
          </a:p>
          <a:p>
            <a:r>
              <a:rPr lang="en-US" sz="88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	#always runs (optional)</a:t>
            </a: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6511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Creating an Exception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1672047" y="3814354"/>
            <a:ext cx="16054250" cy="514676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endParaRPr lang="en-US" sz="4800" dirty="0">
              <a:sym typeface="Wingdings" panose="05000000000000000000" pitchFamily="2" charset="2"/>
            </a:endParaRPr>
          </a:p>
          <a:p>
            <a:r>
              <a:rPr lang="en-US" sz="4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raise </a:t>
            </a:r>
            <a:r>
              <a:rPr lang="en-US" sz="4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Exception</a:t>
            </a:r>
            <a:r>
              <a:rPr lang="en-US" sz="4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(“</a:t>
            </a:r>
            <a:r>
              <a:rPr lang="en-US" sz="48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Must me greater than 0</a:t>
            </a:r>
            <a:r>
              <a:rPr lang="en-US" sz="4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”)</a:t>
            </a:r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10BF568B-F5F0-48F0-91B6-80049BFAA390}"/>
              </a:ext>
            </a:extLst>
          </p:cNvPr>
          <p:cNvSpPr/>
          <p:nvPr/>
        </p:nvSpPr>
        <p:spPr>
          <a:xfrm>
            <a:off x="2743200" y="2547257"/>
            <a:ext cx="4807131" cy="1515292"/>
          </a:xfrm>
          <a:prstGeom prst="wedgeRectCallout">
            <a:avLst>
              <a:gd name="adj1" fmla="val -46376"/>
              <a:gd name="adj2" fmla="val 89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raise</a:t>
            </a:r>
            <a:r>
              <a:rPr lang="en-US" sz="3600" dirty="0"/>
              <a:t> keyword “throws” an exception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AE10FF29-C76C-4505-BB2B-2A525CB3F742}"/>
              </a:ext>
            </a:extLst>
          </p:cNvPr>
          <p:cNvSpPr/>
          <p:nvPr/>
        </p:nvSpPr>
        <p:spPr>
          <a:xfrm>
            <a:off x="7295606" y="6524353"/>
            <a:ext cx="4807131" cy="1515292"/>
          </a:xfrm>
          <a:prstGeom prst="wedgeRectCallout">
            <a:avLst>
              <a:gd name="adj1" fmla="val -74909"/>
              <a:gd name="adj2" fmla="val -1418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Exception</a:t>
            </a:r>
            <a:r>
              <a:rPr lang="en-US" sz="3600" dirty="0"/>
              <a:t> is what is  “thrown”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D5DAF1FC-FDD5-4766-B589-FB6BCC2C5C24}"/>
              </a:ext>
            </a:extLst>
          </p:cNvPr>
          <p:cNvSpPr/>
          <p:nvPr/>
        </p:nvSpPr>
        <p:spPr>
          <a:xfrm>
            <a:off x="12529458" y="2619647"/>
            <a:ext cx="4807131" cy="1515292"/>
          </a:xfrm>
          <a:prstGeom prst="wedgeRectCallout">
            <a:avLst>
              <a:gd name="adj1" fmla="val -48007"/>
              <a:gd name="adj2" fmla="val 866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Message</a:t>
            </a:r>
            <a:r>
              <a:rPr lang="en-US" sz="3600" dirty="0"/>
              <a:t> is a description of what went wrong.</a:t>
            </a:r>
          </a:p>
        </p:txBody>
      </p:sp>
    </p:spTree>
    <p:extLst>
      <p:ext uri="{BB962C8B-B14F-4D97-AF65-F5344CB8AC3E}">
        <p14:creationId xmlns:p14="http://schemas.microsoft.com/office/powerpoint/2010/main" val="18949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When to use exceptions?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4800" dirty="0">
                <a:sym typeface="Wingdings" panose="05000000000000000000" pitchFamily="2" charset="2"/>
              </a:rPr>
              <a:t>Use when…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When bounds checking isn’t possible, like in a function.</a:t>
            </a:r>
          </a:p>
          <a:p>
            <a:r>
              <a:rPr lang="en-US" sz="4800" dirty="0">
                <a:sym typeface="Wingdings" panose="05000000000000000000" pitchFamily="2" charset="2"/>
              </a:rPr>
              <a:t>Don’t use when…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You can use bounds checking to prevent errors.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As a catch all for bad code. This will mask errors.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8800" dirty="0"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2632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1494971" y="2367189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Add error handling to the dice roll program from Lesson 8.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If you don’t have the program, you can find the source online here: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4130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lesson</Template>
  <TotalTime>939</TotalTime>
  <Words>189</Words>
  <Application>Microsoft Office PowerPoint</Application>
  <PresentationFormat>Custom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Pix Type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blaize stewart</dc:creator>
  <cp:lastModifiedBy>Blaize Stewart</cp:lastModifiedBy>
  <cp:revision>29</cp:revision>
  <dcterms:created xsi:type="dcterms:W3CDTF">2020-09-09T15:08:39Z</dcterms:created>
  <dcterms:modified xsi:type="dcterms:W3CDTF">2020-10-05T14:04:41Z</dcterms:modified>
</cp:coreProperties>
</file>

<file path=docProps/thumbnail.jpeg>
</file>